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4"/>
  </p:sldMasterIdLst>
  <p:sldIdLst>
    <p:sldId id="256" r:id="rId5"/>
    <p:sldId id="266" r:id="rId6"/>
    <p:sldId id="261" r:id="rId7"/>
    <p:sldId id="262" r:id="rId8"/>
    <p:sldId id="269" r:id="rId9"/>
    <p:sldId id="268" r:id="rId10"/>
    <p:sldId id="265" r:id="rId11"/>
    <p:sldId id="281" r:id="rId12"/>
    <p:sldId id="267" r:id="rId13"/>
    <p:sldId id="257" r:id="rId14"/>
    <p:sldId id="279" r:id="rId15"/>
    <p:sldId id="273" r:id="rId16"/>
    <p:sldId id="263" r:id="rId17"/>
    <p:sldId id="275" r:id="rId18"/>
    <p:sldId id="270" r:id="rId19"/>
    <p:sldId id="271" r:id="rId20"/>
    <p:sldId id="278" r:id="rId21"/>
    <p:sldId id="258" r:id="rId22"/>
    <p:sldId id="274" r:id="rId23"/>
    <p:sldId id="282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12" y="2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785-A6CA-2060-2EB1-EF6F4F9ED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FC010-EC13-D9B4-D2F1-1A01BDC25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7AAA3-48D9-6A2A-295C-FC898A19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8A08-EDF3-F028-479A-3BC47B60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D3CF-C2A7-205E-AF18-4F9D2239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38CF713-E6F3-9DCC-028A-33A59D2FF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15" y="136525"/>
            <a:ext cx="1213770" cy="5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19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D9A3-1FBE-555B-8FE6-1FB0C506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E8E2D-EA2A-8CAC-3114-6A1820A3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D9A5-A090-9FC1-0DBC-0CD23081B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57F2A-98C2-79E5-90C6-392BD99F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D3FA3-96A1-37D0-4EA1-B300912F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AED976-BB1A-8DF7-E6DB-D42BFDA12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89646-2AE5-63CF-C74D-48A5B6559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CA4F7-CF2F-7F24-3246-8619031B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3FF30-6EC4-E5D2-DB01-5C187B6E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D5490-874C-2511-AFFF-1AF151F0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E036-36EC-9C98-377E-84742009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D2383-F88A-7887-5C0B-E8B4A8D56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8C57-5B6F-1CCD-5C07-D6C18546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985E-36F3-8210-DD61-57132565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EE3D-D819-ECAB-AACA-49B2BC7A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417E-7D55-3147-9AA1-8FF55E7E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BD15D-CA52-EB63-72D8-4B941EA5A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90B9E-D567-01B6-E0B8-1DAEF0F0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820FD-0965-1977-03CF-932D0C28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B8746-1137-912E-3D78-19ADB982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7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2FEC-EFCC-607E-BE2E-95636B16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F09DD-D18F-C40C-8C8C-C1A440F4F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74658-4F0A-F8B3-A408-8CC06430E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6AA3A-678C-9147-C98B-1F6D31A8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3CA2D-2A5F-6B4A-177D-15039088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75C1C-9480-DC0D-E180-65791174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0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916D-78DB-0B39-CA65-3F845B46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47173-3C2B-6A6C-6D36-2EC6F311F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8F1EB-A291-A885-6FC8-281D6D50E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636A2-5F35-948B-3651-A6223FF82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147F0-7027-5543-F2FE-4E5C85F20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27670-C1A2-4AEB-5004-8A557B08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63638-C374-F1E3-65E3-16AEFEBB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1A983B-B0CC-E3AD-DEB1-B7D15DD6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3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15-F1F5-C339-09E7-738573BC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B8A80-C5EA-7730-A774-28DB6324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D7DD9-0025-8E70-66D7-AF884A85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8CE30-B95C-1A38-74A1-5B6DA0D5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2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3A9C9-7EA8-710B-3C76-4909F25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36874-99AC-82EE-8730-549E0C58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52ADA-8886-3AE3-7736-9ABB2855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2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5916-A15F-490C-C19F-7DA62DB8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D8D8-ECC2-E827-7DDA-E4FC16B34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C0E6D-D4F6-398B-87FF-146B9AA26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784F9-2ECC-2D94-BC8C-FC067056D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D3170-6D7E-E6CC-3188-FB0859D5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56715-E095-5774-1DF6-5C2D472B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6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17FD-0FC9-0CA0-A40B-762BF7F9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BB448-E600-297F-B656-DD33925F1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36CE9-8306-43D3-4393-E0E788EC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2D496-B4B5-E587-565D-957C333C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18-Sep-22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B3680-AB5B-0676-0BF9-00FD2E76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F818E-45BC-6C2B-421F-0634C130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5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E334F-3001-5019-2E97-24E55F2B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50012-642E-E94A-D38A-AAA376B10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F99CD-73D8-BE86-0131-E9170377D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041DD-5456-46B7-B705-43196FBB2D9C}" type="datetimeFigureOut">
              <a:rPr lang="en-US" smtClean="0"/>
              <a:t>19-Sep-22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432C0-5989-F177-C0EF-71D641D16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08E64-52EC-7446-0580-A9837AFD2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C9A78-689C-4762-ADC7-49615A43759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DF42FD64-BE0A-2426-576C-B1036670438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76" y="156440"/>
            <a:ext cx="1526780" cy="633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BAE0F-49AF-110E-D88D-19B18D882358}"/>
              </a:ext>
            </a:extLst>
          </p:cNvPr>
          <p:cNvSpPr/>
          <p:nvPr userDrawn="1"/>
        </p:nvSpPr>
        <p:spPr>
          <a:xfrm>
            <a:off x="0" y="0"/>
            <a:ext cx="106532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1DE6B-88C2-793D-9037-6A12F201CD82}"/>
              </a:ext>
            </a:extLst>
          </p:cNvPr>
          <p:cNvSpPr/>
          <p:nvPr userDrawn="1"/>
        </p:nvSpPr>
        <p:spPr>
          <a:xfrm rot="5400000">
            <a:off x="6097403" y="763403"/>
            <a:ext cx="103728" cy="120854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9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datacamp.com/tutorial/decision-tree-classification-python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tree.html#tree-algorithms-id3-c4-5-c5-0-and-cart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understanding-decision-trees-for-classification-python-9663d683c952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abedinia.aydin/survey-of-the-decision-trees-algorithms-cart-c4-5-id3-97df842831c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llisonhorst.github.io/palmerpengu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decision-tree-classification-python" TargetMode="External"/><Relationship Id="rId2" Type="http://schemas.openxmlformats.org/officeDocument/2006/relationships/hyperlink" Target="https://www.ibm.com/topics/decision-tre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isonhorst.github.io/palmerpenguins/" TargetMode="External"/><Relationship Id="rId4" Type="http://schemas.openxmlformats.org/officeDocument/2006/relationships/hyperlink" Target="https://doi.org/10.1371/journal.pone.009008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0/06/4-ways-split-decision-tree/" TargetMode="External"/><Relationship Id="rId2" Type="http://schemas.openxmlformats.org/officeDocument/2006/relationships/hyperlink" Target="https://www.ibm.com/topics/decision-tree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alyticsvidhya.com/blog/2020/06/4-ways-split-decision-tre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dnuggets.com/2020/01/decision-tree-algorithm-explained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ecominghuman.ai/decision-trees-in-machine-learning-f362b296594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datadriveninvestor.com/decision-tree-algorithm-with-hands-on-example-e6c2afb40d38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3F1718-0B49-54F7-53B8-07737179DA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6155" y="0"/>
            <a:ext cx="5980879" cy="67504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27C9747-1160-AED4-4D11-DAB186CB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4" y="645645"/>
            <a:ext cx="5593966" cy="31998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dirty="0">
                <a:latin typeface="Studio-Feixen-Sans"/>
              </a:rPr>
              <a:t>DECISION TREES</a:t>
            </a:r>
            <a:br>
              <a:rPr lang="en-US" sz="4800" b="1" dirty="0">
                <a:latin typeface="Studio-Feixen-Sans"/>
              </a:rPr>
            </a:br>
            <a:r>
              <a:rPr lang="en-US" sz="4800" b="1" dirty="0">
                <a:latin typeface="Studio-Feixen-Sans"/>
              </a:rPr>
              <a:t>AND</a:t>
            </a:r>
            <a:br>
              <a:rPr lang="en-US" sz="4800" b="1" dirty="0">
                <a:latin typeface="Studio-Feixen-Sans"/>
              </a:rPr>
            </a:br>
            <a:r>
              <a:rPr lang="en-US" sz="4800" b="1" dirty="0">
                <a:latin typeface="Studio-Feixen-Sans"/>
              </a:rPr>
              <a:t>RANDOM FORESTS</a:t>
            </a:r>
          </a:p>
        </p:txBody>
      </p:sp>
      <p:pic>
        <p:nvPicPr>
          <p:cNvPr id="8" name="Content Placeholder 7" descr="Diagram">
            <a:extLst>
              <a:ext uri="{FF2B5EF4-FFF2-40B4-BE49-F238E27FC236}">
                <a16:creationId xmlns:a16="http://schemas.microsoft.com/office/drawing/2014/main" id="{1F4FE9C6-4D7D-FDB4-A320-06E8211C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8"/>
          <a:stretch/>
        </p:blipFill>
        <p:spPr>
          <a:xfrm>
            <a:off x="6191074" y="1625217"/>
            <a:ext cx="5687161" cy="38583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8043B-44A7-16BD-58A3-ED6109BD3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3820" y="4256081"/>
            <a:ext cx="3626573" cy="1935477"/>
          </a:xfrm>
        </p:spPr>
        <p:txBody>
          <a:bodyPr vert="horz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Studio-Feixen-Sans"/>
              </a:rPr>
              <a:t>By: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Studio-Feixen-Sans"/>
              </a:rPr>
              <a:t>Monica Dasi (1343737)</a:t>
            </a:r>
          </a:p>
          <a:p>
            <a:pPr algn="ctr">
              <a:lnSpc>
                <a:spcPct val="90000"/>
              </a:lnSpc>
            </a:pPr>
            <a:endParaRPr lang="en-US" sz="1200" dirty="0">
              <a:latin typeface="Studio-Feixen-Sans"/>
            </a:endParaRPr>
          </a:p>
          <a:p>
            <a:pPr algn="ctr">
              <a:lnSpc>
                <a:spcPct val="90000"/>
              </a:lnSpc>
            </a:pPr>
            <a:r>
              <a:rPr lang="en-US" b="1" dirty="0">
                <a:latin typeface="Studio-Feixen-Sans"/>
              </a:rPr>
              <a:t>Course : Learning From Data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Studio-Feixen-Sans"/>
              </a:rPr>
              <a:t>Guided by : Prof. Dr. Martin Simon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Studio-Feixen-Sans"/>
              </a:rPr>
              <a:t>Summer Semester : 2022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C45A5F-A4AE-99A5-8A56-258F17EFE4C6}"/>
              </a:ext>
            </a:extLst>
          </p:cNvPr>
          <p:cNvGrpSpPr/>
          <p:nvPr/>
        </p:nvGrpSpPr>
        <p:grpSpPr>
          <a:xfrm>
            <a:off x="1157791" y="3697215"/>
            <a:ext cx="3558629" cy="91440"/>
            <a:chOff x="1379833" y="4052586"/>
            <a:chExt cx="3558629" cy="9144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577DD9-AA4E-42D4-2E9D-D097139AFCE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833" y="4098306"/>
              <a:ext cx="17291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E1DDBC-1236-D6CF-3865-E84E0E61AD37}"/>
                </a:ext>
              </a:extLst>
            </p:cNvPr>
            <p:cNvSpPr/>
            <p:nvPr/>
          </p:nvSpPr>
          <p:spPr>
            <a:xfrm>
              <a:off x="3108945" y="4052586"/>
              <a:ext cx="91440" cy="914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A003E6-9FEB-2EA7-4E58-E85424B44A1D}"/>
                </a:ext>
              </a:extLst>
            </p:cNvPr>
            <p:cNvCxnSpPr>
              <a:cxnSpLocks/>
            </p:cNvCxnSpPr>
            <p:nvPr/>
          </p:nvCxnSpPr>
          <p:spPr>
            <a:xfrm>
              <a:off x="3209350" y="4098306"/>
              <a:ext cx="17291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7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04B408-C79D-7E21-E58E-BFB43E53C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887" y="1423158"/>
            <a:ext cx="9332525" cy="3718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DDCAB1-85B9-86C6-605C-21618F2B6268}"/>
              </a:ext>
            </a:extLst>
          </p:cNvPr>
          <p:cNvSpPr txBox="1"/>
          <p:nvPr/>
        </p:nvSpPr>
        <p:spPr>
          <a:xfrm>
            <a:off x="9843247" y="6423355"/>
            <a:ext cx="2626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6B9F25"/>
                </a:solidFill>
                <a:latin typeface="Studio-Feixen-Sans"/>
                <a:hlinkClick r:id="rId4"/>
              </a:rPr>
              <a:t>Ref: [2] Decision Tree Generation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E00254-2A71-3429-A31A-0DE9B293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019"/>
            <a:ext cx="10515600" cy="81225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Decision Tree Generation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ACF0B-028A-0B75-193E-CA1D4F713341}"/>
                  </a:ext>
                </a:extLst>
              </p:cNvPr>
              <p:cNvSpPr txBox="1"/>
              <p:nvPr/>
            </p:nvSpPr>
            <p:spPr>
              <a:xfrm>
                <a:off x="304799" y="5434842"/>
                <a:ext cx="11123366" cy="928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𝑇𝑟𝑎𝑖𝑛𝑖𝑛𝑔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𝑉𝑒𝑐𝑡𝑜𝑟𝑠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1,….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𝑣𝑒𝑐𝑡𝑜𝑟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𝑑𝑒𝑐𝑖𝑠𝑖𝑜𝑛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𝑡𝑟𝑒𝑒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𝒓𝒆𝒄𝒖𝒓𝒔𝒊𝒗𝒆𝒍𝒚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𝒑𝒂𝒓𝒕𝒊𝒕𝒊𝒐𝒏𝒔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𝑠𝑝𝑎𝑐𝑒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𝑠𝑎𝑚𝑒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𝑙𝑎𝑏𝑒𝑙𝑠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𝒔𝒊𝒎𝒊𝒍𝒂𝒓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𝑣𝑎𝑙𝑢𝑒𝑠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𝒈𝒓𝒐𝒖𝒑𝒆𝒅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𝑡𝑜𝑔𝑒𝑡h𝑒𝑟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ACF0B-028A-0B75-193E-CA1D4F713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5434842"/>
                <a:ext cx="11123366" cy="928267"/>
              </a:xfrm>
              <a:prstGeom prst="rect">
                <a:avLst/>
              </a:prstGeom>
              <a:blipFill>
                <a:blip r:embed="rId5"/>
                <a:stretch>
                  <a:fillRect l="-329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24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B8FF-A201-B630-F1EA-EB935536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69" y="94629"/>
            <a:ext cx="10515600" cy="79294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Decision Trees – The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B137D5D-8CA8-C21F-6760-03879D11F4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5286" y="1128132"/>
                <a:ext cx="10515600" cy="19475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𝑟𝑒𝑝𝑟𝑒𝑠𝑒𝑛𝑡𝑒𝑑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𝑤𝑖𝑡h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𝑠𝑎𝑚𝑝𝑙𝑒𝑠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chemeClr val="bg1">
                        <a:lumMod val="65000"/>
                      </a:schemeClr>
                    </a:solidFill>
                  </a:rPr>
                  <a:t>(Start from an empty tree)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𝑐𝑎𝑛𝑑𝑖𝑑𝑎𝑡𝑒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𝑐𝑜𝑛𝑠𝑖𝑠𝑡𝑖𝑛𝑔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𝑝𝑎𝑟𝑡𝑖𝑡𝑖𝑜𝑛</m:t>
                    </m: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𝑠𝑢𝑏𝑠𝑒𝑡𝑠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B137D5D-8CA8-C21F-6760-03879D11F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286" y="1128132"/>
                <a:ext cx="10515600" cy="1947523"/>
              </a:xfrm>
              <a:blipFill>
                <a:blip r:embed="rId2"/>
                <a:stretch>
                  <a:fillRect l="-406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3F0E1-3018-1D06-1E0C-F3DA02097A03}"/>
              </a:ext>
            </a:extLst>
          </p:cNvPr>
          <p:cNvGrpSpPr/>
          <p:nvPr/>
        </p:nvGrpSpPr>
        <p:grpSpPr>
          <a:xfrm>
            <a:off x="3716382" y="2367930"/>
            <a:ext cx="4045132" cy="739775"/>
            <a:chOff x="3278777" y="2756263"/>
            <a:chExt cx="4045132" cy="7397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516464-DE4C-49B8-ABF5-7B2A914C87FF}"/>
                    </a:ext>
                  </a:extLst>
                </p:cNvPr>
                <p:cNvSpPr txBox="1"/>
                <p:nvPr/>
              </p:nvSpPr>
              <p:spPr>
                <a:xfrm>
                  <a:off x="3278778" y="2756263"/>
                  <a:ext cx="4045131" cy="347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516464-DE4C-49B8-ABF5-7B2A914C8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8778" y="2756263"/>
                  <a:ext cx="4045131" cy="347788"/>
                </a:xfrm>
                <a:prstGeom prst="rect">
                  <a:avLst/>
                </a:prstGeom>
                <a:blipFill>
                  <a:blip r:embed="rId3"/>
                  <a:stretch>
                    <a:fillRect b="-228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BD560D-04EE-4141-9AE7-C5B02557B890}"/>
                    </a:ext>
                  </a:extLst>
                </p:cNvPr>
                <p:cNvSpPr txBox="1"/>
                <p:nvPr/>
              </p:nvSpPr>
              <p:spPr>
                <a:xfrm>
                  <a:off x="3278777" y="3168384"/>
                  <a:ext cx="4045131" cy="3276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∖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BD560D-04EE-4141-9AE7-C5B02557B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8777" y="3168384"/>
                  <a:ext cx="4045131" cy="327654"/>
                </a:xfrm>
                <a:prstGeom prst="rect">
                  <a:avLst/>
                </a:prstGeom>
                <a:blipFill>
                  <a:blip r:embed="rId4"/>
                  <a:stretch>
                    <a:fillRect t="-5556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E94226-655C-CF89-948F-59E66695B10A}"/>
                  </a:ext>
                </a:extLst>
              </p:cNvPr>
              <p:cNvSpPr txBox="1"/>
              <p:nvPr/>
            </p:nvSpPr>
            <p:spPr>
              <a:xfrm>
                <a:off x="925286" y="3262710"/>
                <a:ext cx="10935788" cy="1162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𝑸𝒖𝒂𝒍𝒊𝒕𝒚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𝑐𝑎𝑛𝑑𝑖𝑑𝑎𝑡𝑒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𝑐𝑜𝑚𝑝𝑢𝑡𝑒𝑑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𝒊𝒎𝒑𝒖𝒓𝒊𝒕𝒚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𝒇𝒖𝒏𝒄𝒕𝒊𝒐𝒏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.</a:t>
                </a:r>
              </a:p>
              <a:p>
                <a:pPr/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                                                                                                                                                      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(Split on Next best attribute)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E94226-655C-CF89-948F-59E66695B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86" y="3262710"/>
                <a:ext cx="10935788" cy="1162241"/>
              </a:xfrm>
              <a:prstGeom prst="rect">
                <a:avLst/>
              </a:prstGeom>
              <a:blipFill>
                <a:blip r:embed="rId5"/>
                <a:stretch>
                  <a:fillRect l="-390" t="-2618" r="-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4E74AC-E300-141C-3829-6633EAC1877D}"/>
                  </a:ext>
                </a:extLst>
              </p:cNvPr>
              <p:cNvSpPr txBox="1"/>
              <p:nvPr/>
            </p:nvSpPr>
            <p:spPr>
              <a:xfrm>
                <a:off x="925286" y="4561284"/>
                <a:ext cx="998655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𝑆𝑒𝑙𝑒𝑐𝑡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𝑝𝑎𝑟𝑎𝑚𝑒𝑡𝑒𝑟𝑠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𝒎𝒊𝒏𝒊𝒎𝒊𝒔𝒆𝒔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𝒊𝒎𝒑𝒖𝒓𝒊𝒕𝒚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,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4E74AC-E300-141C-3829-6633EAC18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86" y="4561284"/>
                <a:ext cx="9986554" cy="669992"/>
              </a:xfrm>
              <a:prstGeom prst="rect">
                <a:avLst/>
              </a:prstGeom>
              <a:blipFill>
                <a:blip r:embed="rId6"/>
                <a:stretch>
                  <a:fillRect l="-427" t="-4545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4341F4-4748-6870-0C7B-2B4A293E664E}"/>
                  </a:ext>
                </a:extLst>
              </p:cNvPr>
              <p:cNvSpPr txBox="1"/>
              <p:nvPr/>
            </p:nvSpPr>
            <p:spPr>
              <a:xfrm>
                <a:off x="988423" y="5376318"/>
                <a:ext cx="971214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𝑹𝒆𝒄𝒖𝒓𝒔𝒆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𝑠𝑢𝑏𝑠𝑒𝑡𝑠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𝑢𝑛𝑡𝑖𝑙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𝑚𝑎𝑥𝑖𝑚𝑢𝑚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𝑎𝑙𝑙𝑜𝑤𝑒𝑑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𝑟𝑒𝑎𝑐h𝑒𝑑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4341F4-4748-6870-0C7B-2B4A293E6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23" y="5376318"/>
                <a:ext cx="9712146" cy="414537"/>
              </a:xfrm>
              <a:prstGeom prst="rect">
                <a:avLst/>
              </a:prstGeom>
              <a:blipFill>
                <a:blip r:embed="rId7"/>
                <a:stretch>
                  <a:fillRect l="-13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D69641B-1670-CDDE-2478-250A0A9499EA}"/>
              </a:ext>
            </a:extLst>
          </p:cNvPr>
          <p:cNvSpPr txBox="1"/>
          <p:nvPr/>
        </p:nvSpPr>
        <p:spPr>
          <a:xfrm>
            <a:off x="6322423" y="6392092"/>
            <a:ext cx="5752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8"/>
              </a:rPr>
              <a:t>https://scikit-learn.org/stable/modules/tree.html#tree-algorithms-id3-c4-5-c5-0-and-cart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754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6615-8234-25A2-EA07-126A1561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81565" cy="970616"/>
          </a:xfrm>
        </p:spPr>
        <p:txBody>
          <a:bodyPr>
            <a:normAutofit fontScale="90000"/>
          </a:bodyPr>
          <a:lstStyle/>
          <a:p>
            <a:b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</a:br>
            <a:r>
              <a:rPr lang="en-US" sz="360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CART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 (</a:t>
            </a:r>
            <a: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C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lassification </a:t>
            </a:r>
            <a: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a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nd </a:t>
            </a:r>
            <a: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R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egression </a:t>
            </a:r>
            <a: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T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rees)</a:t>
            </a:r>
            <a:b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</a:b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			              </a:t>
            </a:r>
            <a:r>
              <a:rPr lang="en-US" sz="31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— uses Gini impurity as the metric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9BC9-D310-9E40-5620-8C1089A40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400" dirty="0"/>
              <a:t>Is a recursive training algorithm developed by </a:t>
            </a:r>
            <a:r>
              <a:rPr lang="en-US" sz="2400" dirty="0"/>
              <a:t>Breiman et.al in early 80’s.</a:t>
            </a:r>
          </a:p>
          <a:p>
            <a:endParaRPr lang="en-US" sz="2400" dirty="0"/>
          </a:p>
          <a:p>
            <a:r>
              <a:rPr lang="en-US" sz="2400" dirty="0"/>
              <a:t>Uses greedy search of AID and THAID </a:t>
            </a:r>
          </a:p>
          <a:p>
            <a:endParaRPr lang="en-US" sz="2400" dirty="0"/>
          </a:p>
          <a:p>
            <a:r>
              <a:rPr lang="en-US" sz="2400" dirty="0"/>
              <a:t>Supports </a:t>
            </a:r>
            <a:r>
              <a:rPr lang="en-US" sz="2400" b="1" dirty="0"/>
              <a:t>numerical</a:t>
            </a:r>
            <a:r>
              <a:rPr lang="en-US" sz="2400" dirty="0"/>
              <a:t> target variables (regression)</a:t>
            </a:r>
          </a:p>
          <a:p>
            <a:endParaRPr lang="en-US" sz="2400" dirty="0"/>
          </a:p>
          <a:p>
            <a:r>
              <a:rPr lang="en-US" sz="2400" dirty="0"/>
              <a:t>Each node is split in such a way that weighted average of the Gini of the children is minimized.</a:t>
            </a:r>
          </a:p>
          <a:p>
            <a:endParaRPr lang="en-US" sz="2400" dirty="0"/>
          </a:p>
          <a:p>
            <a:r>
              <a:rPr lang="en-US" sz="2400" dirty="0"/>
              <a:t>Constructs binary trees using the </a:t>
            </a:r>
            <a:r>
              <a:rPr lang="en-US" sz="2400" dirty="0">
                <a:solidFill>
                  <a:srgbClr val="0070C0"/>
                </a:solidFill>
              </a:rPr>
              <a:t>‘feature’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70C0"/>
                </a:solidFill>
              </a:rPr>
              <a:t>‘threshold’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  that yield the largest information gain at each node.</a:t>
            </a:r>
          </a:p>
        </p:txBody>
      </p:sp>
    </p:spTree>
    <p:extLst>
      <p:ext uri="{BB962C8B-B14F-4D97-AF65-F5344CB8AC3E}">
        <p14:creationId xmlns:p14="http://schemas.microsoft.com/office/powerpoint/2010/main" val="406959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TextBox 949">
            <a:extLst>
              <a:ext uri="{FF2B5EF4-FFF2-40B4-BE49-F238E27FC236}">
                <a16:creationId xmlns:a16="http://schemas.microsoft.com/office/drawing/2014/main" id="{F6BE9118-4069-BFCB-9AF5-9A1CD7530836}"/>
              </a:ext>
            </a:extLst>
          </p:cNvPr>
          <p:cNvSpPr txBox="1"/>
          <p:nvPr/>
        </p:nvSpPr>
        <p:spPr>
          <a:xfrm>
            <a:off x="5361282" y="6475590"/>
            <a:ext cx="663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https://towardsdatascience.com/understanding-decision-trees-for-classification-python-9663d683c952</a:t>
            </a:r>
            <a:endParaRPr lang="en-US" sz="1200" dirty="0"/>
          </a:p>
        </p:txBody>
      </p:sp>
      <p:pic>
        <p:nvPicPr>
          <p:cNvPr id="952" name="Picture 951" descr="Timeline&#10;&#10;Description automatically generated">
            <a:extLst>
              <a:ext uri="{FF2B5EF4-FFF2-40B4-BE49-F238E27FC236}">
                <a16:creationId xmlns:a16="http://schemas.microsoft.com/office/drawing/2014/main" id="{5B279B6D-3E95-432B-9176-96C9C73E0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0" y="295324"/>
            <a:ext cx="6831950" cy="2490941"/>
          </a:xfrm>
          <a:prstGeom prst="rect">
            <a:avLst/>
          </a:prstGeom>
        </p:spPr>
      </p:pic>
      <p:pic>
        <p:nvPicPr>
          <p:cNvPr id="954" name="Picture 953" descr="A picture containing qr code&#10;&#10;Description automatically generated">
            <a:extLst>
              <a:ext uri="{FF2B5EF4-FFF2-40B4-BE49-F238E27FC236}">
                <a16:creationId xmlns:a16="http://schemas.microsoft.com/office/drawing/2014/main" id="{78EF72A0-0D50-419A-7743-E883FE5F3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156" y="2976178"/>
            <a:ext cx="6815579" cy="31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9B518-5EC3-5C88-747D-B6719E035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857660"/>
            <a:ext cx="5157787" cy="823912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ID3 Algorithm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019F1-A5D2-12BF-175E-296D976AB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0" y="1999706"/>
            <a:ext cx="3829050" cy="368458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3C484E"/>
                </a:solidFill>
              </a:rPr>
              <a:t>Follows a greedy approach by selecting a best attribute that yields maximum </a:t>
            </a:r>
            <a:r>
              <a:rPr lang="en-US" sz="1800" b="1" dirty="0">
                <a:solidFill>
                  <a:srgbClr val="3C484E"/>
                </a:solidFill>
              </a:rPr>
              <a:t>Information Gain(IG)</a:t>
            </a:r>
            <a:r>
              <a:rPr lang="en-US" sz="1800" dirty="0">
                <a:solidFill>
                  <a:srgbClr val="3C484E"/>
                </a:solidFill>
              </a:rPr>
              <a:t> or minimum Entropy(H).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rgbClr val="3C484E"/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3C484E"/>
                </a:solidFill>
              </a:rPr>
              <a:t>Information gain is </a:t>
            </a:r>
            <a:r>
              <a:rPr lang="en-US" sz="1800" b="1" dirty="0">
                <a:solidFill>
                  <a:srgbClr val="3C484E"/>
                </a:solidFill>
              </a:rPr>
              <a:t>biased</a:t>
            </a:r>
            <a:r>
              <a:rPr lang="en-US" sz="1800" dirty="0">
                <a:solidFill>
                  <a:srgbClr val="3C484E"/>
                </a:solidFill>
              </a:rPr>
              <a:t> towards choosing attributes with a large number of values as root nodes.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0" i="0" dirty="0">
              <a:solidFill>
                <a:srgbClr val="3C484E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E3910-7D30-50AF-A6D7-9FD55DA6C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89612" y="848545"/>
            <a:ext cx="5183188" cy="823912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C4.5 Algorithm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6932DA-A22B-7B80-7A6B-600CC17FE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5876" y="1999706"/>
            <a:ext cx="4030659" cy="3684588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rgbClr val="3C484E"/>
                </a:solidFill>
              </a:rPr>
              <a:t>C4.5, an improvement of ID3</a:t>
            </a:r>
          </a:p>
          <a:p>
            <a:pPr algn="just"/>
            <a:r>
              <a:rPr lang="en-US" sz="1800" dirty="0">
                <a:solidFill>
                  <a:srgbClr val="3C484E"/>
                </a:solidFill>
              </a:rPr>
              <a:t>Uses </a:t>
            </a:r>
            <a:r>
              <a:rPr lang="en-US" sz="1800" b="1" dirty="0">
                <a:solidFill>
                  <a:srgbClr val="3C484E"/>
                </a:solidFill>
              </a:rPr>
              <a:t>Gain ratio </a:t>
            </a:r>
            <a:r>
              <a:rPr lang="en-US" sz="1800" dirty="0">
                <a:solidFill>
                  <a:srgbClr val="3C484E"/>
                </a:solidFill>
              </a:rPr>
              <a:t>which is a modification of Information gain that reduces its bias. </a:t>
            </a:r>
          </a:p>
          <a:p>
            <a:pPr algn="just"/>
            <a:r>
              <a:rPr lang="en-US" sz="1800" dirty="0">
                <a:solidFill>
                  <a:srgbClr val="3C484E"/>
                </a:solidFill>
              </a:rPr>
              <a:t>Gain ratio overcomes the problem with information gain by considering the number of branches that would result before making the split. </a:t>
            </a:r>
          </a:p>
          <a:p>
            <a:pPr algn="just"/>
            <a:r>
              <a:rPr lang="en-US" sz="1800" dirty="0">
                <a:solidFill>
                  <a:srgbClr val="3C484E"/>
                </a:solidFill>
              </a:rPr>
              <a:t>It corrects information gain by taking the  </a:t>
            </a:r>
            <a:r>
              <a:rPr lang="en-US" sz="1800" b="1" dirty="0">
                <a:solidFill>
                  <a:srgbClr val="3C484E"/>
                </a:solidFill>
              </a:rPr>
              <a:t>split info </a:t>
            </a:r>
            <a:r>
              <a:rPr lang="en-US" sz="1800" dirty="0">
                <a:solidFill>
                  <a:srgbClr val="3C484E"/>
                </a:solidFill>
              </a:rPr>
              <a:t>into account.</a:t>
            </a:r>
          </a:p>
        </p:txBody>
      </p:sp>
    </p:spTree>
    <p:extLst>
      <p:ext uri="{BB962C8B-B14F-4D97-AF65-F5344CB8AC3E}">
        <p14:creationId xmlns:p14="http://schemas.microsoft.com/office/powerpoint/2010/main" val="734505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F652447C-B277-9CE1-7E2C-DCFF4CA9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6" y="859563"/>
            <a:ext cx="11495502" cy="57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ED3F69B-15A7-4692-4AAC-315EA444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0" y="876693"/>
            <a:ext cx="11217253" cy="56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6D73-7F47-6DA0-33B3-6EC8CC6A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</a:rPr>
              <a:t>Comparision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B121E5-E2AD-C14E-00CE-138D13B0B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895894"/>
              </p:ext>
            </p:extLst>
          </p:nvPr>
        </p:nvGraphicFramePr>
        <p:xfrm>
          <a:off x="1973580" y="1569720"/>
          <a:ext cx="8546992" cy="4080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878">
                  <a:extLst>
                    <a:ext uri="{9D8B030D-6E8A-4147-A177-3AD203B41FA5}">
                      <a16:colId xmlns:a16="http://schemas.microsoft.com/office/drawing/2014/main" val="1818344879"/>
                    </a:ext>
                  </a:extLst>
                </a:gridCol>
                <a:gridCol w="2369750">
                  <a:extLst>
                    <a:ext uri="{9D8B030D-6E8A-4147-A177-3AD203B41FA5}">
                      <a16:colId xmlns:a16="http://schemas.microsoft.com/office/drawing/2014/main" val="1164181565"/>
                    </a:ext>
                  </a:extLst>
                </a:gridCol>
                <a:gridCol w="2369750">
                  <a:extLst>
                    <a:ext uri="{9D8B030D-6E8A-4147-A177-3AD203B41FA5}">
                      <a16:colId xmlns:a16="http://schemas.microsoft.com/office/drawing/2014/main" val="499598495"/>
                    </a:ext>
                  </a:extLst>
                </a:gridCol>
                <a:gridCol w="2135614">
                  <a:extLst>
                    <a:ext uri="{9D8B030D-6E8A-4147-A177-3AD203B41FA5}">
                      <a16:colId xmlns:a16="http://schemas.microsoft.com/office/drawing/2014/main" val="584419898"/>
                    </a:ext>
                  </a:extLst>
                </a:gridCol>
              </a:tblGrid>
              <a:tr h="369519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CART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C4.5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35230"/>
                  </a:ext>
                </a:extLst>
              </a:tr>
              <a:tr h="646658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and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and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886946"/>
                  </a:ext>
                </a:extLst>
              </a:tr>
              <a:tr h="646658">
                <a:tc>
                  <a:txBody>
                    <a:bodyPr/>
                    <a:lstStyle/>
                    <a:p>
                      <a:r>
                        <a:rPr lang="en-US" dirty="0"/>
                        <a:t>Computation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than ID3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66520"/>
                  </a:ext>
                </a:extLst>
              </a:tr>
              <a:tr h="374651">
                <a:tc>
                  <a:txBody>
                    <a:bodyPr/>
                    <a:lstStyle/>
                    <a:p>
                      <a:r>
                        <a:rPr lang="en-US" dirty="0"/>
                        <a:t>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480102"/>
                  </a:ext>
                </a:extLst>
              </a:tr>
              <a:tr h="374651">
                <a:tc>
                  <a:txBody>
                    <a:bodyPr/>
                    <a:lstStyle/>
                    <a:p>
                      <a:r>
                        <a:rPr lang="en-US" dirty="0"/>
                        <a:t>Pruning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Post-Pruning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Pre-Pruning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0651"/>
                  </a:ext>
                </a:extLst>
              </a:tr>
              <a:tr h="374651">
                <a:tc>
                  <a:txBody>
                    <a:bodyPr/>
                    <a:lstStyle/>
                    <a:p>
                      <a:r>
                        <a:rPr lang="en-US" dirty="0"/>
                        <a:t>Missing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Cannot 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Cannot handle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020435"/>
                  </a:ext>
                </a:extLst>
              </a:tr>
              <a:tr h="646658">
                <a:tc>
                  <a:txBody>
                    <a:bodyPr/>
                    <a:lstStyle/>
                    <a:p>
                      <a:r>
                        <a:rPr lang="en-US" dirty="0"/>
                        <a:t>Split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Gini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Entropy and Information 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Split Info and Gain 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01366"/>
                  </a:ext>
                </a:extLst>
              </a:tr>
              <a:tr h="646658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 and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Classification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221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E95B19-DF84-F673-061C-7F993E87D64F}"/>
              </a:ext>
            </a:extLst>
          </p:cNvPr>
          <p:cNvSpPr txBox="1"/>
          <p:nvPr/>
        </p:nvSpPr>
        <p:spPr>
          <a:xfrm>
            <a:off x="4432738" y="5514975"/>
            <a:ext cx="6921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https://medium.com/@abedinia.aydin/survey-of-the-decision-trees-algorithms-cart-c4-5-id3-97df842831cd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954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152F-8770-BF23-2644-4B908BB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F58D-6BD3-A7F2-8A42-E2D1C1D18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prone to overfitting, this means that the model is overly complex and has </a:t>
            </a:r>
            <a:r>
              <a:rPr lang="en-US" b="1" dirty="0"/>
              <a:t>high variance.</a:t>
            </a:r>
          </a:p>
          <a:p>
            <a:r>
              <a:rPr lang="en-US" dirty="0"/>
              <a:t>Random forest algorithm solves the above challenge by combining the predictions made by multiple decision trees and returning a single output. </a:t>
            </a:r>
          </a:p>
          <a:p>
            <a:r>
              <a:rPr lang="en-US" dirty="0"/>
              <a:t>This is done using an extension of a technique called </a:t>
            </a:r>
            <a:r>
              <a:rPr lang="en-US" b="1" dirty="0"/>
              <a:t>bagging</a:t>
            </a:r>
            <a:r>
              <a:rPr lang="en-US" dirty="0"/>
              <a:t>, or </a:t>
            </a:r>
            <a:r>
              <a:rPr lang="en-US" b="1" dirty="0"/>
              <a:t>bootstrap aggregation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4576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261D-9FA9-3593-699E-FA513A87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8E8F9-8EDF-C2A4-63B7-F8E074BE1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bhaya Libre"/>
              </a:rPr>
              <a:t>palmerpenguins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Dataset : </a:t>
            </a:r>
            <a:r>
              <a:rPr lang="en-US" dirty="0">
                <a:hlinkClick r:id="rId2"/>
              </a:rPr>
              <a:t>https://allisonhorst.github.io/palmerpenguins/</a:t>
            </a:r>
            <a:endParaRPr lang="en-US" dirty="0"/>
          </a:p>
          <a:p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691494D-BA18-1652-1460-1E909D6B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1514474"/>
            <a:ext cx="3559792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1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BC91-5D35-796F-6D7B-381634F7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454773"/>
            <a:ext cx="10515600" cy="102440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tudio-Feixen-Sans"/>
              </a:rPr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680BC2-195F-2636-D106-E53B4DD41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44"/>
            <a:ext cx="10515600" cy="4879975"/>
          </a:xfrm>
        </p:spPr>
        <p:txBody>
          <a:bodyPr>
            <a:noAutofit/>
          </a:bodyPr>
          <a:lstStyle/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Decision Trees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Terminology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Attribute Selection Methods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Decision Tree Algorithms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Random Forests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Implementation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01650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D209-A99E-7A25-F24F-332E1F82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3AED0-128C-E844-91EC-1EA976D7E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Decision trees are simple and easy to interpret.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be used for classification and regression problems.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partition data that isn’t linearly separable.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Prone to overfitting. Even a small change in the training dataset can make a huge difference in the logic of decision trees.</a:t>
            </a: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dirty="0"/>
              <a:t>Random forests solves overfitting by combining the output of multiple decision trees to make a final prediction.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Random forest model will improve accuracy to a certain extent, but also increases computation time.</a:t>
            </a:r>
          </a:p>
        </p:txBody>
      </p:sp>
    </p:spTree>
    <p:extLst>
      <p:ext uri="{BB962C8B-B14F-4D97-AF65-F5344CB8AC3E}">
        <p14:creationId xmlns:p14="http://schemas.microsoft.com/office/powerpoint/2010/main" val="522186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D2C4-8DEE-D42D-7430-0E569304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471A4-D9D6-3DDC-B5B7-304B92A0C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/>
              <a:t>[1] </a:t>
            </a:r>
            <a:r>
              <a:rPr lang="en-US" sz="1100" dirty="0">
                <a:solidFill>
                  <a:srgbClr val="05192D"/>
                </a:solidFill>
              </a:rPr>
              <a:t>Decision Trees  </a:t>
            </a:r>
            <a:r>
              <a:rPr lang="en-US" sz="1100" dirty="0">
                <a:hlinkClick r:id="rId2"/>
              </a:rPr>
              <a:t>https://www.ibm.com/topics/decision-trees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[2]  </a:t>
            </a:r>
            <a:r>
              <a:rPr lang="en-US" sz="1100" i="0" dirty="0">
                <a:solidFill>
                  <a:srgbClr val="05192D"/>
                </a:solidFill>
                <a:effectLst/>
              </a:rPr>
              <a:t>Decision Tree Classification in Python Tutorial </a:t>
            </a:r>
            <a:r>
              <a:rPr lang="en-US" sz="1100" dirty="0">
                <a:hlinkClick r:id="rId3"/>
              </a:rPr>
              <a:t>https://www.datacamp.com/tutorial/decision-tree-classification-python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[3] Dataset Reference : </a:t>
            </a:r>
            <a:r>
              <a:rPr lang="en-US" sz="1100" b="0" i="0" dirty="0">
                <a:solidFill>
                  <a:srgbClr val="393536"/>
                </a:solidFill>
                <a:effectLst/>
              </a:rPr>
              <a:t>Gorman KB, Williams TD, Fraser WR (2014). Ecological sexual dimorphism and environmental variability within a community of Antarctic penguins (genus </a:t>
            </a:r>
            <a:r>
              <a:rPr lang="en-US" sz="1100" b="0" i="1" dirty="0" err="1">
                <a:solidFill>
                  <a:srgbClr val="393536"/>
                </a:solidFill>
                <a:effectLst/>
              </a:rPr>
              <a:t>Pygoscelis</a:t>
            </a:r>
            <a:r>
              <a:rPr lang="en-US" sz="1100" b="0" i="0" dirty="0">
                <a:solidFill>
                  <a:srgbClr val="393536"/>
                </a:solidFill>
                <a:effectLst/>
              </a:rPr>
              <a:t>). </a:t>
            </a:r>
            <a:r>
              <a:rPr lang="en-US" sz="1100" b="0" i="0" dirty="0" err="1">
                <a:solidFill>
                  <a:srgbClr val="393536"/>
                </a:solidFill>
                <a:effectLst/>
              </a:rPr>
              <a:t>PLoS</a:t>
            </a:r>
            <a:r>
              <a:rPr lang="en-US" sz="1100" b="0" i="0" dirty="0">
                <a:solidFill>
                  <a:srgbClr val="393536"/>
                </a:solidFill>
                <a:effectLst/>
              </a:rPr>
              <a:t> ONE 9(3):e90081. </a:t>
            </a:r>
            <a:r>
              <a:rPr lang="en-US" sz="1100" b="0" i="0" u="sng" dirty="0">
                <a:solidFill>
                  <a:srgbClr val="437597"/>
                </a:solidFill>
                <a:effectLst/>
                <a:hlinkClick r:id="rId4"/>
              </a:rPr>
              <a:t>https://doi.org/10.1371/journal.pone.0090081</a:t>
            </a:r>
            <a:endParaRPr lang="en-US" sz="1100" b="0" i="0" u="sng" dirty="0">
              <a:solidFill>
                <a:srgbClr val="437597"/>
              </a:solidFill>
              <a:effectLst/>
            </a:endParaRPr>
          </a:p>
          <a:p>
            <a:pPr marL="0" indent="0">
              <a:buNone/>
            </a:pPr>
            <a:r>
              <a:rPr lang="en-US" sz="1100" b="0" i="0" dirty="0">
                <a:effectLst/>
              </a:rPr>
              <a:t>[4] J. Ross Quinlan. “Induction of decision trees”. In: Machine learning 1.1 (1986), pp. 81–106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100" dirty="0">
                <a:solidFill>
                  <a:srgbClr val="393536"/>
                </a:solidFill>
              </a:rPr>
              <a:t>[5]  </a:t>
            </a:r>
            <a:r>
              <a:rPr lang="en-US" sz="1100" dirty="0"/>
              <a:t>Allison Marie Horst, Alison </a:t>
            </a:r>
            <a:r>
              <a:rPr lang="en-US" sz="1100" dirty="0" err="1"/>
              <a:t>Presmanes</a:t>
            </a:r>
            <a:r>
              <a:rPr lang="en-US" sz="1100" dirty="0"/>
              <a:t> Hill, and Kristen B Gorman. palmerpenguins: Palmer Archipelago (Antarctica) penguin data. R package version 0.1.0. 2020.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100" dirty="0" err="1"/>
              <a:t>doi</a:t>
            </a:r>
            <a:r>
              <a:rPr lang="en-US" sz="1100" dirty="0"/>
              <a:t>: 10.5281/zenodo.3960218. url: </a:t>
            </a:r>
            <a:r>
              <a:rPr lang="en-US" sz="1100" dirty="0">
                <a:hlinkClick r:id="rId5"/>
              </a:rPr>
              <a:t>https://allisonhorst.github.io/palmerpenguins/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b="0" i="0" dirty="0">
              <a:solidFill>
                <a:srgbClr val="393536"/>
              </a:solidFill>
              <a:effectLst/>
            </a:endParaRPr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2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E260AE-3ED7-8135-5CA8-E29F8CD06260}"/>
              </a:ext>
            </a:extLst>
          </p:cNvPr>
          <p:cNvSpPr txBox="1"/>
          <p:nvPr/>
        </p:nvSpPr>
        <p:spPr>
          <a:xfrm>
            <a:off x="9126273" y="6161179"/>
            <a:ext cx="3705843" cy="663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u="sng" dirty="0">
                <a:solidFill>
                  <a:schemeClr val="accent2"/>
                </a:solidFill>
              </a:rPr>
              <a:t>Ref: [1] </a:t>
            </a:r>
            <a:r>
              <a:rPr lang="en-US" sz="1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ibm.com/topics/decision-trees</a:t>
            </a:r>
            <a:endParaRPr lang="en-US" sz="12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2"/>
                </a:solidFill>
                <a:hlinkClick r:id="rId3"/>
              </a:rPr>
              <a:t>analyticsvidhya.com/ways-split-decision-tree</a:t>
            </a:r>
            <a:endParaRPr lang="en-US" sz="12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4984A35-F1D5-5C44-2C8B-ED2F4613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17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Decision Tree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293FD21-0D22-DBB5-403D-2F5144D12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507808"/>
            <a:ext cx="7728563" cy="4109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0A5647-E674-B045-9C15-3947BA37F4E5}"/>
              </a:ext>
            </a:extLst>
          </p:cNvPr>
          <p:cNvSpPr txBox="1"/>
          <p:nvPr/>
        </p:nvSpPr>
        <p:spPr>
          <a:xfrm>
            <a:off x="9568249" y="3070103"/>
            <a:ext cx="244928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Regression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D3FA-4A34-FCCA-E594-819C4B099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DA79-9490-2375-E3B4-FE869F1E4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1257" y="2755665"/>
            <a:ext cx="4442012" cy="253373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i="0" dirty="0">
                <a:solidFill>
                  <a:srgbClr val="222222"/>
                </a:solidFill>
                <a:effectLst/>
              </a:rPr>
              <a:t>Root Node</a:t>
            </a:r>
          </a:p>
          <a:p>
            <a:pPr>
              <a:lnSpc>
                <a:spcPct val="120000"/>
              </a:lnSpc>
            </a:pPr>
            <a:r>
              <a:rPr lang="en-US" i="0" dirty="0">
                <a:solidFill>
                  <a:srgbClr val="222222"/>
                </a:solidFill>
                <a:effectLst/>
              </a:rPr>
              <a:t>Parent and Child Node</a:t>
            </a:r>
          </a:p>
          <a:p>
            <a:pPr>
              <a:lnSpc>
                <a:spcPct val="120000"/>
              </a:lnSpc>
            </a:pPr>
            <a:r>
              <a:rPr lang="en-US" i="0" dirty="0">
                <a:solidFill>
                  <a:srgbClr val="222222"/>
                </a:solidFill>
                <a:effectLst/>
              </a:rPr>
              <a:t>Leaf / Terminal Nodes</a:t>
            </a:r>
          </a:p>
          <a:p>
            <a:pPr>
              <a:lnSpc>
                <a:spcPct val="120000"/>
              </a:lnSpc>
            </a:pPr>
            <a:r>
              <a:rPr lang="en-US" i="0" dirty="0">
                <a:solidFill>
                  <a:srgbClr val="222222"/>
                </a:solidFill>
                <a:effectLst/>
              </a:rPr>
              <a:t>Decision Node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22222"/>
                </a:solidFill>
              </a:rPr>
              <a:t>Splitting</a:t>
            </a:r>
          </a:p>
          <a:p>
            <a:endParaRPr lang="en-US" i="0" dirty="0">
              <a:solidFill>
                <a:srgbClr val="222222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AD105-7888-4EA4-E6FA-E672E1BD6F77}"/>
              </a:ext>
            </a:extLst>
          </p:cNvPr>
          <p:cNvSpPr txBox="1"/>
          <p:nvPr/>
        </p:nvSpPr>
        <p:spPr>
          <a:xfrm>
            <a:off x="7037294" y="6354375"/>
            <a:ext cx="4929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https://www.analyticsvidhya.com/blog/2020/06/4-ways-split-decision-tree/</a:t>
            </a:r>
            <a:endParaRPr lang="en-US" sz="1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9D7A04-85B0-45D8-F936-2725D6934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805" y="1821385"/>
            <a:ext cx="4609936" cy="41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7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7C03-1A6F-E013-D130-2334DFCA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70" y="365125"/>
            <a:ext cx="8928847" cy="934757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ttribute </a:t>
            </a:r>
            <a:r>
              <a:rPr lang="en-US" sz="4000" u="sng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election </a:t>
            </a:r>
            <a:r>
              <a:rPr lang="en-US" sz="4000" u="sng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563B-9C1A-AE0B-7FBA-D30067C68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113" y="2760617"/>
            <a:ext cx="9892553" cy="3336408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200"/>
              </a:spcBef>
            </a:pPr>
            <a:r>
              <a:rPr 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Gini index</a:t>
            </a:r>
          </a:p>
          <a:p>
            <a:pPr algn="l">
              <a:spcBef>
                <a:spcPts val="200"/>
              </a:spcBef>
            </a:pPr>
            <a:endParaRPr lang="en-US" sz="2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Entropy </a:t>
            </a:r>
          </a:p>
          <a:p>
            <a:pPr algn="l">
              <a:spcBef>
                <a:spcPts val="200"/>
              </a:spcBef>
            </a:pPr>
            <a:endParaRPr lang="en-US" sz="24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Information gain</a:t>
            </a:r>
          </a:p>
          <a:p>
            <a:pPr algn="l">
              <a:spcBef>
                <a:spcPts val="200"/>
              </a:spcBef>
            </a:pPr>
            <a:endParaRPr lang="en-US" sz="2400" i="0" dirty="0">
              <a:solidFill>
                <a:srgbClr val="111111"/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2400" i="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rPr>
              <a:t>Gain Ratio</a:t>
            </a:r>
          </a:p>
          <a:p>
            <a:pPr algn="l">
              <a:spcBef>
                <a:spcPts val="200"/>
              </a:spcBef>
            </a:pPr>
            <a:endParaRPr lang="en-US" sz="2400" i="0" dirty="0"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2400" i="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rPr>
              <a:t>Reduction in Variance</a:t>
            </a:r>
          </a:p>
          <a:p>
            <a:pPr algn="l">
              <a:spcBef>
                <a:spcPts val="200"/>
              </a:spcBef>
            </a:pPr>
            <a:endParaRPr lang="en-US" sz="2400" i="0" dirty="0">
              <a:solidFill>
                <a:schemeClr val="bg2">
                  <a:lumMod val="50000"/>
                </a:schemeClr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2400" i="0" dirty="0">
                <a:solidFill>
                  <a:schemeClr val="bg2">
                    <a:lumMod val="50000"/>
                  </a:schemeClr>
                </a:solidFill>
                <a:effectLst/>
                <a:latin typeface="+mj-lt"/>
              </a:rPr>
              <a:t>Chi-Square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4AA82-D72F-7DEF-9650-808BA2E9A322}"/>
              </a:ext>
            </a:extLst>
          </p:cNvPr>
          <p:cNvSpPr txBox="1"/>
          <p:nvPr/>
        </p:nvSpPr>
        <p:spPr>
          <a:xfrm>
            <a:off x="9426549" y="6215876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  <a:hlinkClick r:id="rId2"/>
              </a:rPr>
              <a:t>Ref : [] </a:t>
            </a:r>
            <a:r>
              <a:rPr lang="en-US" sz="1200" b="0" i="0" dirty="0" err="1">
                <a:solidFill>
                  <a:srgbClr val="111111"/>
                </a:solidFill>
                <a:effectLst/>
                <a:latin typeface="open sans" panose="020B0606030504020204" pitchFamily="34" charset="0"/>
                <a:hlinkClick r:id="rId2"/>
              </a:rPr>
              <a:t>AttributeSelectionMethods</a:t>
            </a:r>
            <a:endParaRPr lang="en-US" sz="1200" b="0" i="0" dirty="0">
              <a:solidFill>
                <a:srgbClr val="11111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F509D-01EF-D0C1-0600-337C6CA1FDD0}"/>
              </a:ext>
            </a:extLst>
          </p:cNvPr>
          <p:cNvSpPr txBox="1"/>
          <p:nvPr/>
        </p:nvSpPr>
        <p:spPr>
          <a:xfrm>
            <a:off x="751113" y="1470293"/>
            <a:ext cx="6008248" cy="8803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A3A3A"/>
                </a:solidFill>
                <a:effectLst/>
              </a:rPr>
              <a:t>Splitting rules to decide how the features are going to split.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A3A"/>
                </a:solidFill>
              </a:rPr>
              <a:t>U</a:t>
            </a:r>
            <a:r>
              <a:rPr lang="en-US" b="0" i="0" dirty="0">
                <a:solidFill>
                  <a:srgbClr val="3A3A3A"/>
                </a:solidFill>
                <a:effectLst/>
              </a:rPr>
              <a:t>sed to partition the dataset in best possible way. </a:t>
            </a:r>
          </a:p>
        </p:txBody>
      </p:sp>
    </p:spTree>
    <p:extLst>
      <p:ext uri="{BB962C8B-B14F-4D97-AF65-F5344CB8AC3E}">
        <p14:creationId xmlns:p14="http://schemas.microsoft.com/office/powerpoint/2010/main" val="428886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E5FC-3C87-A16C-4C26-196B1A35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89274"/>
            <a:ext cx="9810795" cy="6739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Impurity Criterion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C8AE09-FDF4-9367-4E3D-B52A95108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819" y="111491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u="sng" dirty="0"/>
              <a:t>Gini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070D84-2161-4262-12CA-EFB16B358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33796" y="1218762"/>
            <a:ext cx="4267199" cy="726313"/>
          </a:xfrm>
        </p:spPr>
        <p:txBody>
          <a:bodyPr>
            <a:normAutofit/>
          </a:bodyPr>
          <a:lstStyle/>
          <a:p>
            <a:pPr algn="ctr"/>
            <a:r>
              <a:rPr lang="en-US" sz="3200" b="0" u="sng" dirty="0"/>
              <a:t>Entropy</a:t>
            </a:r>
            <a:endParaRPr lang="en-US" sz="3200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F8C5B0-7079-A94B-668D-01AB257F9C5B}"/>
                  </a:ext>
                </a:extLst>
              </p:cNvPr>
              <p:cNvSpPr txBox="1"/>
              <p:nvPr/>
            </p:nvSpPr>
            <p:spPr>
              <a:xfrm>
                <a:off x="1349746" y="3401512"/>
                <a:ext cx="3306455" cy="10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F8C5B0-7079-A94B-668D-01AB257F9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746" y="3401512"/>
                <a:ext cx="3306455" cy="10406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F28EB0-C52E-F37B-37D5-EF83966B7AE0}"/>
                  </a:ext>
                </a:extLst>
              </p:cNvPr>
              <p:cNvSpPr txBox="1"/>
              <p:nvPr/>
            </p:nvSpPr>
            <p:spPr>
              <a:xfrm>
                <a:off x="6979783" y="2948688"/>
                <a:ext cx="3306455" cy="10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F28EB0-C52E-F37B-37D5-EF83966B7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783" y="2948688"/>
                <a:ext cx="3306455" cy="1040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B6B96F-BB56-9E3C-BF26-37445D1BF16A}"/>
                  </a:ext>
                </a:extLst>
              </p:cNvPr>
              <p:cNvSpPr txBox="1"/>
              <p:nvPr/>
            </p:nvSpPr>
            <p:spPr>
              <a:xfrm>
                <a:off x="839788" y="4534708"/>
                <a:ext cx="391150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𝑎𝑠𝑠𝑜𝑐𝑖𝑎𝑡𝑒𝑑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B6B96F-BB56-9E3C-BF26-37445D1BF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4534708"/>
                <a:ext cx="3911506" cy="928267"/>
              </a:xfrm>
              <a:prstGeom prst="rect">
                <a:avLst/>
              </a:prstGeom>
              <a:blipFill>
                <a:blip r:embed="rId4"/>
                <a:stretch>
                  <a:fillRect r="-23245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4F95E-89F1-0CFE-417B-BCECEFE53847}"/>
                  </a:ext>
                </a:extLst>
              </p:cNvPr>
              <p:cNvSpPr txBox="1"/>
              <p:nvPr/>
            </p:nvSpPr>
            <p:spPr>
              <a:xfrm>
                <a:off x="6979783" y="4675675"/>
                <a:ext cx="43724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𝑃𝑟𝑜𝑝𝑜𝑟𝑡𝑖𝑜𝑛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𝑏𝑒𝑙𝑜𝑛𝑔𝑠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𝑝𝑎𝑟𝑡𝑖𝑐𝑢𝑙𝑎𝑟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4F95E-89F1-0CFE-417B-BCECEFE5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783" y="4675675"/>
                <a:ext cx="4372429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545B349-BF60-0D72-FDDF-5B75519B41EF}"/>
              </a:ext>
            </a:extLst>
          </p:cNvPr>
          <p:cNvSpPr txBox="1">
            <a:spLocks/>
          </p:cNvSpPr>
          <p:nvPr/>
        </p:nvSpPr>
        <p:spPr>
          <a:xfrm>
            <a:off x="715819" y="2296099"/>
            <a:ext cx="5157787" cy="612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61616"/>
                </a:solidFill>
                <a:effectLst/>
              </a:rPr>
              <a:t> Gini impurity measures how often a randomly chosen attribute is misclassified.</a:t>
            </a:r>
            <a:endParaRPr lang="en-US" sz="2000" b="0" u="sng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3EEE11E-BA9A-C221-2D20-219E06685E53}"/>
              </a:ext>
            </a:extLst>
          </p:cNvPr>
          <p:cNvSpPr txBox="1">
            <a:spLocks/>
          </p:cNvSpPr>
          <p:nvPr/>
        </p:nvSpPr>
        <p:spPr>
          <a:xfrm>
            <a:off x="6693301" y="2296099"/>
            <a:ext cx="5157787" cy="36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161616"/>
                </a:solidFill>
              </a:rPr>
              <a:t>Measure of impurity or randomness in the data points</a:t>
            </a:r>
            <a:r>
              <a:rPr lang="en-US" sz="1600" b="0" dirty="0">
                <a:solidFill>
                  <a:srgbClr val="292929"/>
                </a:solidFill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BF18-1BB0-02C2-2EC4-82435C19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5440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nformation </a:t>
            </a:r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G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EBA7C-FF33-3224-0F1E-835A3029CDFF}"/>
              </a:ext>
            </a:extLst>
          </p:cNvPr>
          <p:cNvSpPr txBox="1"/>
          <p:nvPr/>
        </p:nvSpPr>
        <p:spPr>
          <a:xfrm>
            <a:off x="7028330" y="6215876"/>
            <a:ext cx="3619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becominghuman.ai/decision-trees-in-machine-learning</a:t>
            </a:r>
            <a:endParaRPr lang="en-US" sz="1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33AF2-D104-8E97-B942-F2E65814D308}"/>
                  </a:ext>
                </a:extLst>
              </p:cNvPr>
              <p:cNvSpPr txBox="1"/>
              <p:nvPr/>
            </p:nvSpPr>
            <p:spPr>
              <a:xfrm>
                <a:off x="1059208" y="1711558"/>
                <a:ext cx="5167394" cy="1006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𝑰𝑮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f>
                            <m:f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33AF2-D104-8E97-B942-F2E65814D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08" y="1711558"/>
                <a:ext cx="5167394" cy="1006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D5865-3709-9502-AAF4-C99A214E5C30}"/>
                  </a:ext>
                </a:extLst>
              </p:cNvPr>
              <p:cNvSpPr txBox="1"/>
              <p:nvPr/>
            </p:nvSpPr>
            <p:spPr>
              <a:xfrm>
                <a:off x="1410693" y="3049108"/>
                <a:ext cx="4464424" cy="178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𝐷𝑎𝑡𝑎𝑠𝑒𝑡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parent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node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𝐷𝑎𝑡𝑎𝑠𝑒𝑡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𝐼𝑚𝑝𝑢𝑟𝑖𝑡𝑦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𝐶𝑟𝑖𝑡𝑒𝑟𝑖𝑜𝑛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..)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D5865-3709-9502-AAF4-C99A214E5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693" y="3049108"/>
                <a:ext cx="4464424" cy="1789080"/>
              </a:xfrm>
              <a:prstGeom prst="rect">
                <a:avLst/>
              </a:prstGeom>
              <a:blipFill>
                <a:blip r:embed="rId4"/>
                <a:stretch>
                  <a:fillRect l="-409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95016B-AA9E-2194-9E06-121430D1CE8A}"/>
                  </a:ext>
                </a:extLst>
              </p:cNvPr>
              <p:cNvSpPr txBox="1"/>
              <p:nvPr/>
            </p:nvSpPr>
            <p:spPr>
              <a:xfrm>
                <a:off x="2313159" y="5146442"/>
                <a:ext cx="6525056" cy="75488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𝑏𝑒𝑓𝑜𝑟𝑒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𝑎𝑓𝑡𝑒𝑟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95016B-AA9E-2194-9E06-121430D1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159" y="5146442"/>
                <a:ext cx="6525056" cy="754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F2124A2F-2DDA-28D2-60D1-5389679E97BE}"/>
              </a:ext>
            </a:extLst>
          </p:cNvPr>
          <p:cNvGrpSpPr/>
          <p:nvPr/>
        </p:nvGrpSpPr>
        <p:grpSpPr>
          <a:xfrm>
            <a:off x="6888480" y="2209992"/>
            <a:ext cx="4900108" cy="2161713"/>
            <a:chOff x="2236246" y="2447707"/>
            <a:chExt cx="5493838" cy="246069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78F6AF-79BD-C412-2D33-03F813DE6323}"/>
                </a:ext>
              </a:extLst>
            </p:cNvPr>
            <p:cNvSpPr/>
            <p:nvPr/>
          </p:nvSpPr>
          <p:spPr>
            <a:xfrm>
              <a:off x="2236246" y="3823669"/>
              <a:ext cx="1039906" cy="10847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7E5A7751-9EFF-C4FD-B74B-ADD4FAC7C25A}"/>
                </a:ext>
              </a:extLst>
            </p:cNvPr>
            <p:cNvSpPr/>
            <p:nvPr/>
          </p:nvSpPr>
          <p:spPr>
            <a:xfrm>
              <a:off x="2460817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Minus Sign 69">
              <a:extLst>
                <a:ext uri="{FF2B5EF4-FFF2-40B4-BE49-F238E27FC236}">
                  <a16:creationId xmlns:a16="http://schemas.microsoft.com/office/drawing/2014/main" id="{E054D518-AB52-A7AE-EDAC-E766B6752E37}"/>
                </a:ext>
              </a:extLst>
            </p:cNvPr>
            <p:cNvSpPr/>
            <p:nvPr/>
          </p:nvSpPr>
          <p:spPr>
            <a:xfrm>
              <a:off x="2664759" y="4007223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27CC3712-8036-3A97-F73B-F45FF7BC8F16}"/>
                </a:ext>
              </a:extLst>
            </p:cNvPr>
            <p:cNvSpPr/>
            <p:nvPr/>
          </p:nvSpPr>
          <p:spPr>
            <a:xfrm>
              <a:off x="2875429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BE871C6C-4C35-B757-DEAF-E9BC0288284D}"/>
                </a:ext>
              </a:extLst>
            </p:cNvPr>
            <p:cNvSpPr/>
            <p:nvPr/>
          </p:nvSpPr>
          <p:spPr>
            <a:xfrm>
              <a:off x="2552257" y="4278405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Minus Sign 72">
              <a:extLst>
                <a:ext uri="{FF2B5EF4-FFF2-40B4-BE49-F238E27FC236}">
                  <a16:creationId xmlns:a16="http://schemas.microsoft.com/office/drawing/2014/main" id="{9610C780-E1B9-6830-41D7-4DA38DC8B942}"/>
                </a:ext>
              </a:extLst>
            </p:cNvPr>
            <p:cNvSpPr/>
            <p:nvPr/>
          </p:nvSpPr>
          <p:spPr>
            <a:xfrm>
              <a:off x="2756199" y="4278405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6E9BCBB4-65A4-2740-5F7E-F8FB6A73416F}"/>
                </a:ext>
              </a:extLst>
            </p:cNvPr>
            <p:cNvSpPr/>
            <p:nvPr/>
          </p:nvSpPr>
          <p:spPr>
            <a:xfrm>
              <a:off x="2966869" y="4278405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Minus Sign 74">
              <a:extLst>
                <a:ext uri="{FF2B5EF4-FFF2-40B4-BE49-F238E27FC236}">
                  <a16:creationId xmlns:a16="http://schemas.microsoft.com/office/drawing/2014/main" id="{AC1809F7-693D-21C4-99A2-0187548D3A68}"/>
                </a:ext>
              </a:extLst>
            </p:cNvPr>
            <p:cNvSpPr/>
            <p:nvPr/>
          </p:nvSpPr>
          <p:spPr>
            <a:xfrm>
              <a:off x="2329483" y="427459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15EC8DEB-2006-81AF-5C00-1F6405289910}"/>
                </a:ext>
              </a:extLst>
            </p:cNvPr>
            <p:cNvSpPr/>
            <p:nvPr/>
          </p:nvSpPr>
          <p:spPr>
            <a:xfrm>
              <a:off x="2643697" y="4549587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Minus Sign 76">
              <a:extLst>
                <a:ext uri="{FF2B5EF4-FFF2-40B4-BE49-F238E27FC236}">
                  <a16:creationId xmlns:a16="http://schemas.microsoft.com/office/drawing/2014/main" id="{4BEF9A4E-3E9F-1754-0808-FA1E3F22A4AB}"/>
                </a:ext>
              </a:extLst>
            </p:cNvPr>
            <p:cNvSpPr/>
            <p:nvPr/>
          </p:nvSpPr>
          <p:spPr>
            <a:xfrm>
              <a:off x="2847639" y="4549587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Minus Sign 77">
              <a:extLst>
                <a:ext uri="{FF2B5EF4-FFF2-40B4-BE49-F238E27FC236}">
                  <a16:creationId xmlns:a16="http://schemas.microsoft.com/office/drawing/2014/main" id="{2F581868-3987-A0EB-F7E5-D3D04D61528C}"/>
                </a:ext>
              </a:extLst>
            </p:cNvPr>
            <p:cNvSpPr/>
            <p:nvPr/>
          </p:nvSpPr>
          <p:spPr>
            <a:xfrm>
              <a:off x="2420923" y="4545776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C79D3FA-DAED-94BD-0DEF-715AB6F67A1B}"/>
                </a:ext>
              </a:extLst>
            </p:cNvPr>
            <p:cNvSpPr/>
            <p:nvPr/>
          </p:nvSpPr>
          <p:spPr>
            <a:xfrm>
              <a:off x="3683603" y="3823669"/>
              <a:ext cx="1039906" cy="10847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inus Sign 79">
              <a:extLst>
                <a:ext uri="{FF2B5EF4-FFF2-40B4-BE49-F238E27FC236}">
                  <a16:creationId xmlns:a16="http://schemas.microsoft.com/office/drawing/2014/main" id="{E55A81DC-B474-F30B-5B04-ED77DCD8D249}"/>
                </a:ext>
              </a:extLst>
            </p:cNvPr>
            <p:cNvSpPr/>
            <p:nvPr/>
          </p:nvSpPr>
          <p:spPr>
            <a:xfrm>
              <a:off x="4273934" y="401103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6A2554CB-AC7C-961F-AE99-DD5222473648}"/>
                </a:ext>
              </a:extLst>
            </p:cNvPr>
            <p:cNvSpPr/>
            <p:nvPr/>
          </p:nvSpPr>
          <p:spPr>
            <a:xfrm>
              <a:off x="4061480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6E17DCE9-6325-DE85-B5E4-BB625CB5E8D1}"/>
                </a:ext>
              </a:extLst>
            </p:cNvPr>
            <p:cNvSpPr/>
            <p:nvPr/>
          </p:nvSpPr>
          <p:spPr>
            <a:xfrm>
              <a:off x="3822797" y="4280758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inus Sign 82">
              <a:extLst>
                <a:ext uri="{FF2B5EF4-FFF2-40B4-BE49-F238E27FC236}">
                  <a16:creationId xmlns:a16="http://schemas.microsoft.com/office/drawing/2014/main" id="{9543CB76-B846-D0B3-0805-69AEB3E34F07}"/>
                </a:ext>
              </a:extLst>
            </p:cNvPr>
            <p:cNvSpPr/>
            <p:nvPr/>
          </p:nvSpPr>
          <p:spPr>
            <a:xfrm>
              <a:off x="4448548" y="427459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lus Sign 83">
              <a:extLst>
                <a:ext uri="{FF2B5EF4-FFF2-40B4-BE49-F238E27FC236}">
                  <a16:creationId xmlns:a16="http://schemas.microsoft.com/office/drawing/2014/main" id="{C4CB8564-3FF9-8795-5528-242A3263CC06}"/>
                </a:ext>
              </a:extLst>
            </p:cNvPr>
            <p:cNvSpPr/>
            <p:nvPr/>
          </p:nvSpPr>
          <p:spPr>
            <a:xfrm>
              <a:off x="4226667" y="4289162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Minus Sign 84">
              <a:extLst>
                <a:ext uri="{FF2B5EF4-FFF2-40B4-BE49-F238E27FC236}">
                  <a16:creationId xmlns:a16="http://schemas.microsoft.com/office/drawing/2014/main" id="{0068E5DA-B234-48AE-388E-F1CFC7344DCF}"/>
                </a:ext>
              </a:extLst>
            </p:cNvPr>
            <p:cNvSpPr/>
            <p:nvPr/>
          </p:nvSpPr>
          <p:spPr>
            <a:xfrm>
              <a:off x="4004786" y="4289162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Plus Sign 85">
              <a:extLst>
                <a:ext uri="{FF2B5EF4-FFF2-40B4-BE49-F238E27FC236}">
                  <a16:creationId xmlns:a16="http://schemas.microsoft.com/office/drawing/2014/main" id="{2949B82E-0A06-1C28-C713-5A7CBBFAF7C7}"/>
                </a:ext>
              </a:extLst>
            </p:cNvPr>
            <p:cNvSpPr/>
            <p:nvPr/>
          </p:nvSpPr>
          <p:spPr>
            <a:xfrm>
              <a:off x="4091054" y="4549587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inus Sign 86">
              <a:extLst>
                <a:ext uri="{FF2B5EF4-FFF2-40B4-BE49-F238E27FC236}">
                  <a16:creationId xmlns:a16="http://schemas.microsoft.com/office/drawing/2014/main" id="{ED6AEB0A-F06B-6F7F-7726-061B21583583}"/>
                </a:ext>
              </a:extLst>
            </p:cNvPr>
            <p:cNvSpPr/>
            <p:nvPr/>
          </p:nvSpPr>
          <p:spPr>
            <a:xfrm>
              <a:off x="4294996" y="4549587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inus Sign 87">
              <a:extLst>
                <a:ext uri="{FF2B5EF4-FFF2-40B4-BE49-F238E27FC236}">
                  <a16:creationId xmlns:a16="http://schemas.microsoft.com/office/drawing/2014/main" id="{776563D3-E52F-05C2-0BD4-B50012FCE3E5}"/>
                </a:ext>
              </a:extLst>
            </p:cNvPr>
            <p:cNvSpPr/>
            <p:nvPr/>
          </p:nvSpPr>
          <p:spPr>
            <a:xfrm>
              <a:off x="3868280" y="4545776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inus Sign 88">
              <a:extLst>
                <a:ext uri="{FF2B5EF4-FFF2-40B4-BE49-F238E27FC236}">
                  <a16:creationId xmlns:a16="http://schemas.microsoft.com/office/drawing/2014/main" id="{7B6D6D42-D83F-77C1-613E-A78CB584EBD7}"/>
                </a:ext>
              </a:extLst>
            </p:cNvPr>
            <p:cNvSpPr/>
            <p:nvPr/>
          </p:nvSpPr>
          <p:spPr>
            <a:xfrm>
              <a:off x="3837378" y="4017980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FA15A4C-B5AA-441D-C3AE-7A6656A835E2}"/>
                </a:ext>
              </a:extLst>
            </p:cNvPr>
            <p:cNvSpPr/>
            <p:nvPr/>
          </p:nvSpPr>
          <p:spPr>
            <a:xfrm>
              <a:off x="5242821" y="3823669"/>
              <a:ext cx="1039906" cy="10847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Plus Sign 90">
              <a:extLst>
                <a:ext uri="{FF2B5EF4-FFF2-40B4-BE49-F238E27FC236}">
                  <a16:creationId xmlns:a16="http://schemas.microsoft.com/office/drawing/2014/main" id="{F4869FD9-76D5-A593-4D00-65666A9C342E}"/>
                </a:ext>
              </a:extLst>
            </p:cNvPr>
            <p:cNvSpPr/>
            <p:nvPr/>
          </p:nvSpPr>
          <p:spPr>
            <a:xfrm>
              <a:off x="5467392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F2A5D35C-645D-AA53-8A55-383BAB03E1B7}"/>
                </a:ext>
              </a:extLst>
            </p:cNvPr>
            <p:cNvSpPr/>
            <p:nvPr/>
          </p:nvSpPr>
          <p:spPr>
            <a:xfrm>
              <a:off x="5657886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lus Sign 92">
              <a:extLst>
                <a:ext uri="{FF2B5EF4-FFF2-40B4-BE49-F238E27FC236}">
                  <a16:creationId xmlns:a16="http://schemas.microsoft.com/office/drawing/2014/main" id="{F754C6B5-D7A0-5853-BD26-7989466CA49B}"/>
                </a:ext>
              </a:extLst>
            </p:cNvPr>
            <p:cNvSpPr/>
            <p:nvPr/>
          </p:nvSpPr>
          <p:spPr>
            <a:xfrm>
              <a:off x="5371290" y="4278405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Plus Sign 93">
              <a:extLst>
                <a:ext uri="{FF2B5EF4-FFF2-40B4-BE49-F238E27FC236}">
                  <a16:creationId xmlns:a16="http://schemas.microsoft.com/office/drawing/2014/main" id="{B172D033-F7B8-A807-FD9F-DC453C89E889}"/>
                </a:ext>
              </a:extLst>
            </p:cNvPr>
            <p:cNvSpPr/>
            <p:nvPr/>
          </p:nvSpPr>
          <p:spPr>
            <a:xfrm>
              <a:off x="5973444" y="4278405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Plus Sign 94">
              <a:extLst>
                <a:ext uri="{FF2B5EF4-FFF2-40B4-BE49-F238E27FC236}">
                  <a16:creationId xmlns:a16="http://schemas.microsoft.com/office/drawing/2014/main" id="{F7007F2F-0E32-01ED-D74E-8183F6D43173}"/>
                </a:ext>
              </a:extLst>
            </p:cNvPr>
            <p:cNvSpPr/>
            <p:nvPr/>
          </p:nvSpPr>
          <p:spPr>
            <a:xfrm>
              <a:off x="5650272" y="4549587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30B0A6-A6CA-C247-90EA-0ECDACB35D0C}"/>
                </a:ext>
              </a:extLst>
            </p:cNvPr>
            <p:cNvSpPr/>
            <p:nvPr/>
          </p:nvSpPr>
          <p:spPr>
            <a:xfrm>
              <a:off x="6690178" y="3823669"/>
              <a:ext cx="1039906" cy="10847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inus Sign 96">
              <a:extLst>
                <a:ext uri="{FF2B5EF4-FFF2-40B4-BE49-F238E27FC236}">
                  <a16:creationId xmlns:a16="http://schemas.microsoft.com/office/drawing/2014/main" id="{96BB1457-9545-5CC4-A11A-C3B9C706E229}"/>
                </a:ext>
              </a:extLst>
            </p:cNvPr>
            <p:cNvSpPr/>
            <p:nvPr/>
          </p:nvSpPr>
          <p:spPr>
            <a:xfrm>
              <a:off x="7280509" y="401103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Plus Sign 97">
              <a:extLst>
                <a:ext uri="{FF2B5EF4-FFF2-40B4-BE49-F238E27FC236}">
                  <a16:creationId xmlns:a16="http://schemas.microsoft.com/office/drawing/2014/main" id="{32F0ABA7-6396-8183-282A-FDE6691C12F3}"/>
                </a:ext>
              </a:extLst>
            </p:cNvPr>
            <p:cNvSpPr/>
            <p:nvPr/>
          </p:nvSpPr>
          <p:spPr>
            <a:xfrm>
              <a:off x="7068055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inus Sign 98">
              <a:extLst>
                <a:ext uri="{FF2B5EF4-FFF2-40B4-BE49-F238E27FC236}">
                  <a16:creationId xmlns:a16="http://schemas.microsoft.com/office/drawing/2014/main" id="{59E8357E-A522-D4C5-501F-44FBD0237CC3}"/>
                </a:ext>
              </a:extLst>
            </p:cNvPr>
            <p:cNvSpPr/>
            <p:nvPr/>
          </p:nvSpPr>
          <p:spPr>
            <a:xfrm>
              <a:off x="7455123" y="427459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inus Sign 99">
              <a:extLst>
                <a:ext uri="{FF2B5EF4-FFF2-40B4-BE49-F238E27FC236}">
                  <a16:creationId xmlns:a16="http://schemas.microsoft.com/office/drawing/2014/main" id="{CB27C61B-2966-DD5C-4A65-F2984EF555D7}"/>
                </a:ext>
              </a:extLst>
            </p:cNvPr>
            <p:cNvSpPr/>
            <p:nvPr/>
          </p:nvSpPr>
          <p:spPr>
            <a:xfrm>
              <a:off x="7011361" y="4289162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inus Sign 100">
              <a:extLst>
                <a:ext uri="{FF2B5EF4-FFF2-40B4-BE49-F238E27FC236}">
                  <a16:creationId xmlns:a16="http://schemas.microsoft.com/office/drawing/2014/main" id="{665DA85C-F413-6E04-2705-04C89426A77A}"/>
                </a:ext>
              </a:extLst>
            </p:cNvPr>
            <p:cNvSpPr/>
            <p:nvPr/>
          </p:nvSpPr>
          <p:spPr>
            <a:xfrm>
              <a:off x="7301571" y="4549587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inus Sign 101">
              <a:extLst>
                <a:ext uri="{FF2B5EF4-FFF2-40B4-BE49-F238E27FC236}">
                  <a16:creationId xmlns:a16="http://schemas.microsoft.com/office/drawing/2014/main" id="{28843774-9763-ED08-9734-7AE779428927}"/>
                </a:ext>
              </a:extLst>
            </p:cNvPr>
            <p:cNvSpPr/>
            <p:nvPr/>
          </p:nvSpPr>
          <p:spPr>
            <a:xfrm>
              <a:off x="7090006" y="4545776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inus Sign 102">
              <a:extLst>
                <a:ext uri="{FF2B5EF4-FFF2-40B4-BE49-F238E27FC236}">
                  <a16:creationId xmlns:a16="http://schemas.microsoft.com/office/drawing/2014/main" id="{20DA9D30-BC9C-4D69-9081-931947262BED}"/>
                </a:ext>
              </a:extLst>
            </p:cNvPr>
            <p:cNvSpPr/>
            <p:nvPr/>
          </p:nvSpPr>
          <p:spPr>
            <a:xfrm>
              <a:off x="6843953" y="4017980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Minus Sign 103">
              <a:extLst>
                <a:ext uri="{FF2B5EF4-FFF2-40B4-BE49-F238E27FC236}">
                  <a16:creationId xmlns:a16="http://schemas.microsoft.com/office/drawing/2014/main" id="{FF6C4BB4-C618-6FB8-CBD0-5BFBB47748C1}"/>
                </a:ext>
              </a:extLst>
            </p:cNvPr>
            <p:cNvSpPr/>
            <p:nvPr/>
          </p:nvSpPr>
          <p:spPr>
            <a:xfrm>
              <a:off x="5870340" y="4017980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Sign 104">
              <a:extLst>
                <a:ext uri="{FF2B5EF4-FFF2-40B4-BE49-F238E27FC236}">
                  <a16:creationId xmlns:a16="http://schemas.microsoft.com/office/drawing/2014/main" id="{2D2CB4C2-B840-FCE2-4969-3A47AF735BB8}"/>
                </a:ext>
              </a:extLst>
            </p:cNvPr>
            <p:cNvSpPr/>
            <p:nvPr/>
          </p:nvSpPr>
          <p:spPr>
            <a:xfrm>
              <a:off x="5757895" y="4270448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Minus Sign 105">
              <a:extLst>
                <a:ext uri="{FF2B5EF4-FFF2-40B4-BE49-F238E27FC236}">
                  <a16:creationId xmlns:a16="http://schemas.microsoft.com/office/drawing/2014/main" id="{EB501BA1-7EE0-0E8A-DAC9-070DEA12E7BF}"/>
                </a:ext>
              </a:extLst>
            </p:cNvPr>
            <p:cNvSpPr/>
            <p:nvPr/>
          </p:nvSpPr>
          <p:spPr>
            <a:xfrm>
              <a:off x="5567707" y="427459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Plus Sign 106">
              <a:extLst>
                <a:ext uri="{FF2B5EF4-FFF2-40B4-BE49-F238E27FC236}">
                  <a16:creationId xmlns:a16="http://schemas.microsoft.com/office/drawing/2014/main" id="{3AD11C6F-AAD8-1706-5400-2A4E14B5F51E}"/>
                </a:ext>
              </a:extLst>
            </p:cNvPr>
            <p:cNvSpPr/>
            <p:nvPr/>
          </p:nvSpPr>
          <p:spPr>
            <a:xfrm>
              <a:off x="5425701" y="4549587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lus Sign 107">
              <a:extLst>
                <a:ext uri="{FF2B5EF4-FFF2-40B4-BE49-F238E27FC236}">
                  <a16:creationId xmlns:a16="http://schemas.microsoft.com/office/drawing/2014/main" id="{3C3B29FD-34CF-D7D0-D712-3AA62C36C53B}"/>
                </a:ext>
              </a:extLst>
            </p:cNvPr>
            <p:cNvSpPr/>
            <p:nvPr/>
          </p:nvSpPr>
          <p:spPr>
            <a:xfrm>
              <a:off x="5866186" y="4545776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Minus Sign 108">
              <a:extLst>
                <a:ext uri="{FF2B5EF4-FFF2-40B4-BE49-F238E27FC236}">
                  <a16:creationId xmlns:a16="http://schemas.microsoft.com/office/drawing/2014/main" id="{595E40BA-5F19-727D-0F8B-3CB745479E38}"/>
                </a:ext>
              </a:extLst>
            </p:cNvPr>
            <p:cNvSpPr/>
            <p:nvPr/>
          </p:nvSpPr>
          <p:spPr>
            <a:xfrm>
              <a:off x="6796516" y="4289162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Minus Sign 109">
              <a:extLst>
                <a:ext uri="{FF2B5EF4-FFF2-40B4-BE49-F238E27FC236}">
                  <a16:creationId xmlns:a16="http://schemas.microsoft.com/office/drawing/2014/main" id="{C084B367-EEAA-0F80-AB2C-323917EBBA58}"/>
                </a:ext>
              </a:extLst>
            </p:cNvPr>
            <p:cNvSpPr/>
            <p:nvPr/>
          </p:nvSpPr>
          <p:spPr>
            <a:xfrm>
              <a:off x="7236423" y="4270448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Plus Sign 110">
              <a:extLst>
                <a:ext uri="{FF2B5EF4-FFF2-40B4-BE49-F238E27FC236}">
                  <a16:creationId xmlns:a16="http://schemas.microsoft.com/office/drawing/2014/main" id="{54D52D7F-4A81-5E20-8EEA-EE5391BB55A6}"/>
                </a:ext>
              </a:extLst>
            </p:cNvPr>
            <p:cNvSpPr/>
            <p:nvPr/>
          </p:nvSpPr>
          <p:spPr>
            <a:xfrm>
              <a:off x="6882739" y="4536364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95F6F552-73D0-455B-7EFF-681AD7978A1C}"/>
                </a:ext>
              </a:extLst>
            </p:cNvPr>
            <p:cNvSpPr/>
            <p:nvPr/>
          </p:nvSpPr>
          <p:spPr>
            <a:xfrm>
              <a:off x="2603803" y="2453224"/>
              <a:ext cx="1518195" cy="92333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4F067BE-B270-FBDE-7258-24BE3674C77E}"/>
                </a:ext>
              </a:extLst>
            </p:cNvPr>
            <p:cNvSpPr txBox="1"/>
            <p:nvPr/>
          </p:nvSpPr>
          <p:spPr>
            <a:xfrm>
              <a:off x="2656558" y="2447707"/>
              <a:ext cx="1386551" cy="84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Low Information </a:t>
              </a:r>
            </a:p>
            <a:p>
              <a:pPr algn="ctr"/>
              <a:r>
                <a:rPr lang="en-US" sz="1400" dirty="0"/>
                <a:t>Gain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23FE31D5-35A4-3338-3181-984AB5C8A6EF}"/>
                </a:ext>
              </a:extLst>
            </p:cNvPr>
            <p:cNvSpPr/>
            <p:nvPr/>
          </p:nvSpPr>
          <p:spPr>
            <a:xfrm>
              <a:off x="5644670" y="2453224"/>
              <a:ext cx="1583863" cy="92333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6E4CA4F-66CB-06B6-9D5E-6B5D189B11FB}"/>
                </a:ext>
              </a:extLst>
            </p:cNvPr>
            <p:cNvSpPr txBox="1"/>
            <p:nvPr/>
          </p:nvSpPr>
          <p:spPr>
            <a:xfrm>
              <a:off x="5728085" y="2463553"/>
              <a:ext cx="1466156" cy="84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High Information </a:t>
              </a:r>
            </a:p>
            <a:p>
              <a:pPr algn="ctr"/>
              <a:r>
                <a:rPr lang="en-US" sz="1400" dirty="0"/>
                <a:t>Gain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0C9CDEA-5890-FA99-840E-1DE22A77AF22}"/>
                </a:ext>
              </a:extLst>
            </p:cNvPr>
            <p:cNvCxnSpPr>
              <a:cxnSpLocks/>
              <a:stCxn id="112" idx="2"/>
              <a:endCxn id="68" idx="0"/>
            </p:cNvCxnSpPr>
            <p:nvPr/>
          </p:nvCxnSpPr>
          <p:spPr>
            <a:xfrm flipH="1">
              <a:off x="2756199" y="3376556"/>
              <a:ext cx="606702" cy="447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75243FC-5F30-6202-89DF-F554407213FD}"/>
                </a:ext>
              </a:extLst>
            </p:cNvPr>
            <p:cNvCxnSpPr>
              <a:cxnSpLocks/>
              <a:stCxn id="112" idx="2"/>
              <a:endCxn id="79" idx="0"/>
            </p:cNvCxnSpPr>
            <p:nvPr/>
          </p:nvCxnSpPr>
          <p:spPr>
            <a:xfrm>
              <a:off x="3362901" y="3376556"/>
              <a:ext cx="840655" cy="447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BB01812-E24F-F42C-AC07-B42A0A241C30}"/>
                </a:ext>
              </a:extLst>
            </p:cNvPr>
            <p:cNvCxnSpPr>
              <a:cxnSpLocks/>
              <a:stCxn id="114" idx="2"/>
              <a:endCxn id="90" idx="0"/>
            </p:cNvCxnSpPr>
            <p:nvPr/>
          </p:nvCxnSpPr>
          <p:spPr>
            <a:xfrm flipH="1">
              <a:off x="5762774" y="3376555"/>
              <a:ext cx="673828" cy="447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22A284F-64E3-F036-DE8C-B48B9668B341}"/>
                </a:ext>
              </a:extLst>
            </p:cNvPr>
            <p:cNvCxnSpPr>
              <a:cxnSpLocks/>
              <a:stCxn id="114" idx="2"/>
              <a:endCxn id="96" idx="0"/>
            </p:cNvCxnSpPr>
            <p:nvPr/>
          </p:nvCxnSpPr>
          <p:spPr>
            <a:xfrm>
              <a:off x="6436602" y="3376555"/>
              <a:ext cx="773529" cy="447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337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DA97-FDD7-7CF0-5664-3B97E477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726896"/>
            <a:ext cx="10515600" cy="9017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66CC"/>
                </a:solidFill>
              </a:rPr>
              <a:t>Gain Ratio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38E933-F7CF-97A3-B9B5-281775788C7E}"/>
                  </a:ext>
                </a:extLst>
              </p:cNvPr>
              <p:cNvSpPr txBox="1"/>
              <p:nvPr/>
            </p:nvSpPr>
            <p:spPr>
              <a:xfrm>
                <a:off x="1219200" y="2406619"/>
                <a:ext cx="8848725" cy="648960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𝐼𝑛𝑓𝑜𝑟𝑚𝑎𝑡𝑖𝑜𝑛𝐺𝑎𝑖𝑛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𝑏𝑒𝑓𝑜𝑟𝑒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𝑎𝑓𝑡𝑒𝑟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38E933-F7CF-97A3-B9B5-281775788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406619"/>
                <a:ext cx="8848725" cy="6489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EEB5EE-0C2D-5928-671D-132E5EB9CE25}"/>
                  </a:ext>
                </a:extLst>
              </p:cNvPr>
              <p:cNvSpPr txBox="1"/>
              <p:nvPr/>
            </p:nvSpPr>
            <p:spPr>
              <a:xfrm>
                <a:off x="1790700" y="4029075"/>
                <a:ext cx="595239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“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𝑏𝑒𝑓𝑜𝑟𝑒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”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𝑑𝑎𝑡𝑎𝑠𝑒𝑡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𝑏𝑒𝑓𝑜𝑟𝑒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𝑠𝑢𝑏𝑠𝑒𝑡𝑠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𝑔𝑒𝑛𝑒𝑟𝑎𝑡𝑒𝑑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𝑎𝑓𝑡𝑒𝑟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𝑠𝑢𝑏𝑠𝑒𝑡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𝑎𝑓𝑡𝑒𝑟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EEB5EE-0C2D-5928-671D-132E5EB9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4029075"/>
                <a:ext cx="5952399" cy="1200329"/>
              </a:xfrm>
              <a:prstGeom prst="rect">
                <a:avLst/>
              </a:prstGeom>
              <a:blipFill>
                <a:blip r:embed="rId3"/>
                <a:stretch>
                  <a:fillRect l="-307"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30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E158-37E2-96D3-D66E-231828E4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Decision Tree Algorithms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BE7B39-7FCB-B533-E0A6-89D7FF3CA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9355" y="1690688"/>
            <a:ext cx="2547846" cy="55694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C61B-A59A-88EA-7DC1-D6DA31BA62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THAID – 1</a:t>
            </a:r>
            <a:r>
              <a:rPr lang="en-US" sz="2200" i="0" baseline="300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st</a:t>
            </a:r>
            <a:r>
              <a:rPr lang="en-US" sz="2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 classification algorithm</a:t>
            </a:r>
          </a:p>
          <a:p>
            <a:r>
              <a:rPr lang="en-US" sz="2200" b="1" i="0" dirty="0">
                <a:solidFill>
                  <a:srgbClr val="292929"/>
                </a:solidFill>
                <a:effectLst/>
              </a:rPr>
              <a:t>C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lassification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a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nd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R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egression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T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rees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(CART)</a:t>
            </a:r>
          </a:p>
          <a:p>
            <a:r>
              <a:rPr lang="en-US" sz="2200" b="1" i="0" dirty="0">
                <a:solidFill>
                  <a:srgbClr val="292929"/>
                </a:solidFill>
                <a:effectLst/>
              </a:rPr>
              <a:t>I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terative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D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ichotomiser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3</a:t>
            </a:r>
            <a:r>
              <a:rPr lang="en-US" sz="2200" dirty="0">
                <a:solidFill>
                  <a:srgbClr val="292929"/>
                </a:solidFill>
              </a:rPr>
              <a:t> (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ID3</a:t>
            </a:r>
            <a:r>
              <a:rPr lang="en-US" sz="2200" dirty="0">
                <a:solidFill>
                  <a:srgbClr val="292929"/>
                </a:solidFill>
              </a:rPr>
              <a:t>)</a:t>
            </a:r>
            <a:endParaRPr lang="en-US" sz="2200" b="0" i="0" dirty="0">
              <a:solidFill>
                <a:srgbClr val="292929"/>
              </a:solidFill>
              <a:effectLst/>
            </a:endParaRPr>
          </a:p>
          <a:p>
            <a:r>
              <a:rPr lang="en-US" sz="2200" b="1" dirty="0">
                <a:solidFill>
                  <a:srgbClr val="292929"/>
                </a:solidFill>
              </a:rPr>
              <a:t>C4.5</a:t>
            </a:r>
          </a:p>
          <a:p>
            <a:r>
              <a:rPr lang="en-US" sz="2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CHAID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</a:t>
            </a:r>
          </a:p>
          <a:p>
            <a:r>
              <a:rPr lang="en-US" sz="2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CRUISE</a:t>
            </a:r>
          </a:p>
          <a:p>
            <a:r>
              <a:rPr lang="en-US" sz="22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GUIDE Classification</a:t>
            </a:r>
            <a:endParaRPr lang="en-US" sz="2200" b="0" i="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6EB9F5-DA43-325D-CBF7-4BF21E596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39597" y="1753908"/>
            <a:ext cx="1848394" cy="556940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REGRESSION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A8EC8E-5EB1-8B04-D761-F96BA1FE8D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Automatic Interaction Detection (AID) (1</a:t>
            </a:r>
            <a:r>
              <a:rPr lang="en-US" sz="2400" baseline="30000" dirty="0"/>
              <a:t>st</a:t>
            </a:r>
            <a:r>
              <a:rPr lang="en-US" sz="2400" dirty="0"/>
              <a:t> regression algorithm)</a:t>
            </a:r>
          </a:p>
          <a:p>
            <a:r>
              <a:rPr lang="en-US" sz="2400" dirty="0"/>
              <a:t>M5</a:t>
            </a:r>
          </a:p>
          <a:p>
            <a:r>
              <a:rPr lang="en-US" sz="2400" dirty="0"/>
              <a:t>GUIDE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7BDB3-4C77-5268-88A5-ECC55C066E8C}"/>
              </a:ext>
            </a:extLst>
          </p:cNvPr>
          <p:cNvSpPr txBox="1"/>
          <p:nvPr/>
        </p:nvSpPr>
        <p:spPr>
          <a:xfrm>
            <a:off x="6364941" y="6252883"/>
            <a:ext cx="6329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  <a:hlinkClick r:id="rId2"/>
              </a:rPr>
              <a:t>https://medium.datadriveninvestor.com/decision-tree-algorithm-with-hands-on-example-e6c2afb40d38</a:t>
            </a:r>
            <a:endParaRPr lang="en-US" sz="1200" b="0" i="0" dirty="0">
              <a:solidFill>
                <a:srgbClr val="292929"/>
              </a:solidFill>
              <a:effectLst/>
              <a:latin typeface="source-serif-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83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udio-Feixen-Sans">
      <a:majorFont>
        <a:latin typeface="Studio-Feixen-Sans"/>
        <a:ea typeface=""/>
        <a:cs typeface=""/>
      </a:majorFont>
      <a:minorFont>
        <a:latin typeface="Studio-Feixen-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CF61B1818AD4D8EBB76608E37773E" ma:contentTypeVersion="10" ma:contentTypeDescription="Create a new document." ma:contentTypeScope="" ma:versionID="5363cc0c212900872af84c7b195bed08">
  <xsd:schema xmlns:xsd="http://www.w3.org/2001/XMLSchema" xmlns:xs="http://www.w3.org/2001/XMLSchema" xmlns:p="http://schemas.microsoft.com/office/2006/metadata/properties" xmlns:ns3="ae890dc1-0a5c-44c3-8061-3689606bc691" targetNamespace="http://schemas.microsoft.com/office/2006/metadata/properties" ma:root="true" ma:fieldsID="fc54aa2f01b3d75e25b7788f8ca220c0" ns3:_="">
    <xsd:import namespace="ae890dc1-0a5c-44c3-8061-3689606bc6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890dc1-0a5c-44c3-8061-3689606bc6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301C8C-F4BA-4E7A-B51A-29537944EF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890dc1-0a5c-44c3-8061-3689606bc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D3DCEC-A94F-4CCF-9597-FC176C29844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112B7E-611C-4BCC-9A32-4BF5E8E4D7D4}">
  <ds:schemaRefs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ae890dc1-0a5c-44c3-8061-3689606bc691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4480</TotalTime>
  <Words>1224</Words>
  <Application>Microsoft Office PowerPoint</Application>
  <PresentationFormat>Widescreen</PresentationFormat>
  <Paragraphs>194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Abhaya Libre</vt:lpstr>
      <vt:lpstr>Arial</vt:lpstr>
      <vt:lpstr>Cambria Math</vt:lpstr>
      <vt:lpstr>open sans</vt:lpstr>
      <vt:lpstr>source-serif-pro</vt:lpstr>
      <vt:lpstr>Studio-Feixen-Sans</vt:lpstr>
      <vt:lpstr>Wingdings</vt:lpstr>
      <vt:lpstr>Office Theme</vt:lpstr>
      <vt:lpstr>DECISION TREES AND RANDOM FORESTS</vt:lpstr>
      <vt:lpstr>Agenda</vt:lpstr>
      <vt:lpstr>Decision Tree</vt:lpstr>
      <vt:lpstr>Terminology</vt:lpstr>
      <vt:lpstr>Attribute Selection Methods</vt:lpstr>
      <vt:lpstr>Impurity Criterion</vt:lpstr>
      <vt:lpstr>Information Gain</vt:lpstr>
      <vt:lpstr>Gain Ratio</vt:lpstr>
      <vt:lpstr>Decision Tree Algorithms</vt:lpstr>
      <vt:lpstr>Decision Tree Generation</vt:lpstr>
      <vt:lpstr>Decision Trees – The Algorithm</vt:lpstr>
      <vt:lpstr> CART (Classification and Regression Trees)                  — uses Gini impurity as the metric </vt:lpstr>
      <vt:lpstr>PowerPoint Presentation</vt:lpstr>
      <vt:lpstr>PowerPoint Presentation</vt:lpstr>
      <vt:lpstr>PowerPoint Presentation</vt:lpstr>
      <vt:lpstr>PowerPoint Presentation</vt:lpstr>
      <vt:lpstr>Comparision</vt:lpstr>
      <vt:lpstr>Random Forests</vt:lpstr>
      <vt:lpstr>Implementation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  and Random Forests</dc:title>
  <dc:creator>Monica Dasi</dc:creator>
  <cp:lastModifiedBy>Monica Dasi</cp:lastModifiedBy>
  <cp:revision>74</cp:revision>
  <dcterms:created xsi:type="dcterms:W3CDTF">2022-09-17T13:14:26Z</dcterms:created>
  <dcterms:modified xsi:type="dcterms:W3CDTF">2022-09-20T18:04:43Z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0x010100874CF61B1818AD4D8EBB76608E37773E</vt:lpwstr>
  </property>
</Properties>
</file>